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77" r:id="rId8"/>
    <p:sldId id="278" r:id="rId9"/>
    <p:sldId id="260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80" r:id="rId18"/>
    <p:sldId id="281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2CB4-82A9-CE58-1D4E-44DFA32A4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47FC6-9A42-0E94-BEF9-D666DB468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9499-AF64-9063-CE24-A29FD2C7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FD92-8DCB-5F2D-775E-BB1D337B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89A27-B405-3E88-4383-53EA3E3E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3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98E8-CB7A-F563-4FA0-11E5DF90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FA789-5CB8-5F3A-8950-EA8CBBE6E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0DCB-5B7E-B07A-6DC5-68FD62FE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40B70-0CBD-16C1-A171-18F07671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C8CF6-09E8-88F4-CAFC-AE3F69A4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80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3EC12-106D-1361-FB1A-CBCA872B1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770D4-D49B-003E-91BA-A5085892C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F92A-9CED-BCC0-4808-864DC354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648B5-319F-BBCD-72BF-F43E4E18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7D3C-4716-2366-02F9-74DE8458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0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E526-1ADE-A42E-4EEF-716B4D04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46FA-3014-050E-C415-A460070D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DA28A-4BBD-9EF0-9B44-84C144A1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89C4-657D-E2DF-7C99-FACB8F69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EA55F-E0E8-B996-3C6C-1D6F3566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2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5801-27AF-3C29-A81F-B3080090E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9AB19-CE5A-B10C-8362-DAB634A77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5E2A2-CC68-5A0D-6128-EC9A1174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4774-FFD2-F1AB-EB2E-CF342364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0DF4-F2E1-010C-2E70-697D037C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5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374E-E870-2C7C-E7CE-BE6DFABA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4CDC-24B4-E070-D310-9541CDD69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94ED4-0306-07C3-867C-19A873C64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73727-9F89-8706-840A-01F53BAC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40593-D649-85FE-75F4-90E6AFEE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AD4E3-D430-8044-3B2F-2E2AC2C5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9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2124-9083-DA42-A42E-87E93FB4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8EF8-22BC-4405-E4FF-7BA24A276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B9CB7-9D06-9871-17FD-1828B7CC0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88D5E-66AC-71EE-21EF-B06E37BA5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75A04-6E3A-2D82-4A0F-A379551E2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6D2E7-5B27-4BDC-E7A9-62F40113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A8CFC-D347-9A96-768B-054A9AF9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695F0-BAA4-842A-600A-2DE7FB9F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5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A016-7CB9-72AC-AE3B-2C3A180A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0BFBF-D781-F3B7-3270-42290436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14834-7DA5-753A-8834-A2B8EB7D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8AF2D-E4B3-D08D-F5B6-E654E8A6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F5983-CDFA-2685-106B-D6A2AC6B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D82AA-214B-8798-9898-41CFC9EE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2A1EF-BB8B-2F4A-9174-88119E58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3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DB95-9C96-F28E-3799-4868C2AE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0BD82-F95E-3854-8C7F-731B3D61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A9CE2-206C-9133-0874-A29E5276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C7CF3-FFA3-5521-9F9D-7459FCAC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0ADC2-DAF9-B7D6-9B66-D70E8A4E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5F06-63E6-FCA1-7031-D1760074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6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8D6C-8EB2-FC9D-5F07-12C96AF2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F274C-9244-C269-97EB-CEBDFBB9D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99A9-71F3-3645-111E-1E317AFF1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749E8-0141-53A2-6841-03875AAE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968F-32A8-3F92-C9A0-A4E0E123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413B8-0907-31A4-3727-78D82DE1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9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7F758-40C3-9C3B-7FEA-7F4AE430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8BF79-7E45-CA20-7B02-BFD4646B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B4BB2-C3F1-B0F3-40B0-CB2440BD4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4C6B4-7A1D-4CF0-B065-4054C88E3F01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7933C-A3C3-3E65-5816-96EDDC8CB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30EB4-BC72-D521-CA73-C99559F8E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B2292-1CA2-437F-A608-E18BF12A7B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2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F0CCC-2B3D-152D-135E-974694F4F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GB" sz="7400"/>
              <a:t>Linking QSAR-Based Drug-Target prediction with</a:t>
            </a:r>
            <a:br>
              <a:rPr lang="en-GB" sz="7400"/>
            </a:br>
            <a:r>
              <a:rPr lang="en-GB" sz="7400"/>
              <a:t>AlphaFold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D2E4A-1628-A431-F8F2-DEC667FB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George Iniatis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067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Structural Embeddings </a:t>
            </a:r>
            <a:br>
              <a:rPr lang="en-GB" sz="2800"/>
            </a:br>
            <a:r>
              <a:rPr lang="en-GB" sz="2800"/>
              <a:t>Methodology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11,034 unique proteins present</a:t>
            </a:r>
          </a:p>
          <a:p>
            <a:r>
              <a:rPr lang="en-GB" sz="2000" dirty="0"/>
              <a:t>Label: “DNA-Binding” molecular function</a:t>
            </a:r>
          </a:p>
        </p:txBody>
      </p:sp>
      <p:pic>
        <p:nvPicPr>
          <p:cNvPr id="7" name="Content Placeholder 41">
            <a:extLst>
              <a:ext uri="{FF2B5EF4-FFF2-40B4-BE49-F238E27FC236}">
                <a16:creationId xmlns:a16="http://schemas.microsoft.com/office/drawing/2014/main" id="{C596BB79-11FA-F47D-BD06-3D8B23846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0295" y="40947"/>
            <a:ext cx="5122506" cy="67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Structural Embeddings </a:t>
            </a:r>
            <a:br>
              <a:rPr lang="en-GB" sz="2800"/>
            </a:br>
            <a:r>
              <a:rPr lang="en-GB" sz="2800"/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Embedding extracted from second dense linear layer before the concatenation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28D8061-8B12-40DF-0823-A23EE580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1347" y="39686"/>
            <a:ext cx="3275628" cy="68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2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DTIs Methodology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163,080 DTIs gathered</a:t>
            </a:r>
          </a:p>
          <a:p>
            <a:r>
              <a:rPr lang="en-GB" sz="2000" dirty="0"/>
              <a:t>3,459 unique proteins present</a:t>
            </a:r>
          </a:p>
          <a:p>
            <a:r>
              <a:rPr lang="en-GB" sz="2000" dirty="0"/>
              <a:t>99,948 unique drugs present</a:t>
            </a:r>
          </a:p>
          <a:p>
            <a:r>
              <a:rPr lang="en-GB" sz="2000" dirty="0"/>
              <a:t>Classification label: Binary</a:t>
            </a:r>
          </a:p>
          <a:p>
            <a:r>
              <a:rPr lang="en-GB" sz="2000" dirty="0"/>
              <a:t>Regression label: LogKd (Used to measure binding affinity)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07BF263-9C4A-CEB6-8172-676BEC8E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3050" y="48245"/>
            <a:ext cx="6124575" cy="67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9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7907-FD28-04E5-C585-BF64E1BA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DTIs Model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D4D-A729-94A4-7A2E-EF5B48B4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2000" dirty="0"/>
              <a:t>Both classification and regression </a:t>
            </a:r>
          </a:p>
          <a:p>
            <a:r>
              <a:rPr lang="en-GB" sz="2000" dirty="0"/>
              <a:t>Split into “Baseline” &amp; “Enhanced”</a:t>
            </a:r>
          </a:p>
          <a:p>
            <a:endParaRPr lang="en-GB" sz="17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51A462-40E3-BFF1-FDC5-811F3B60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275" y="21162"/>
            <a:ext cx="4086225" cy="676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4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EA672-EE7B-DD0A-117C-79D6DF92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894D18A-B19C-4F1E-4556-8723CDA2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2171173"/>
            <a:ext cx="11097349" cy="40460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E7B48-BFA5-D8FB-BBDF-2C9448DF0B93}"/>
              </a:ext>
            </a:extLst>
          </p:cNvPr>
          <p:cNvSpPr/>
          <p:nvPr/>
        </p:nvSpPr>
        <p:spPr>
          <a:xfrm>
            <a:off x="7448550" y="405575"/>
            <a:ext cx="435107" cy="137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7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81122-F3A1-9759-1132-F8AF6162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5E1C33-96BF-888C-1537-090A38958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873" y="2091095"/>
            <a:ext cx="8883718" cy="420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83B315-D476-1F7B-2A69-D4E301856C4F}"/>
              </a:ext>
            </a:extLst>
          </p:cNvPr>
          <p:cNvSpPr/>
          <p:nvPr/>
        </p:nvSpPr>
        <p:spPr>
          <a:xfrm>
            <a:off x="7448550" y="405575"/>
            <a:ext cx="435107" cy="137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39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79932-ED11-22E0-2F9D-C39AB557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/>
              <a:t>Streamlit App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588C-609D-BA14-94EE-AA9EB7A2C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GB" sz="2000" dirty="0"/>
              <a:t>Created to showcase our work</a:t>
            </a:r>
          </a:p>
          <a:p>
            <a:r>
              <a:rPr lang="en-GB" sz="2000" dirty="0"/>
              <a:t>Allows users to use the models to make predictions</a:t>
            </a:r>
          </a:p>
          <a:p>
            <a:endParaRPr lang="en-GB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D3E18-06DD-3ECB-F328-890B1902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43" y="1356395"/>
            <a:ext cx="7296539" cy="40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88D6-BDBA-DA33-6A6E-2CC4E06E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 dirty="0"/>
              <a:t>Future 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676F-3BF9-2342-98C4-1DECCDE7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Expanding dataset </a:t>
            </a:r>
          </a:p>
          <a:p>
            <a:pPr lvl="1"/>
            <a:r>
              <a:rPr lang="en-GB" sz="2000" dirty="0"/>
              <a:t>Include more entries with binding affinity available</a:t>
            </a:r>
          </a:p>
          <a:p>
            <a:pPr lvl="1"/>
            <a:r>
              <a:rPr lang="en-GB" sz="2000" dirty="0"/>
              <a:t>Reducing class imbalance</a:t>
            </a:r>
          </a:p>
          <a:p>
            <a:r>
              <a:rPr lang="en-GB" sz="2400" dirty="0"/>
              <a:t>Recalculating embeddings</a:t>
            </a:r>
          </a:p>
          <a:p>
            <a:pPr lvl="1"/>
            <a:r>
              <a:rPr lang="en-GB" sz="2000" dirty="0"/>
              <a:t>Using a different threshold for the contact maps</a:t>
            </a:r>
          </a:p>
          <a:p>
            <a:pPr lvl="1"/>
            <a:r>
              <a:rPr lang="en-GB" sz="2000" dirty="0"/>
              <a:t>Using an entirely different approach</a:t>
            </a:r>
          </a:p>
          <a:p>
            <a:r>
              <a:rPr lang="en-GB" sz="2400" dirty="0"/>
              <a:t>Deep-dive analysis of model errors</a:t>
            </a:r>
          </a:p>
        </p:txBody>
      </p:sp>
    </p:spTree>
    <p:extLst>
      <p:ext uri="{BB962C8B-B14F-4D97-AF65-F5344CB8AC3E}">
        <p14:creationId xmlns:p14="http://schemas.microsoft.com/office/powerpoint/2010/main" val="305531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88D6-BDBA-DA33-6A6E-2CC4E06E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 dirty="0"/>
              <a:t>Recap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676F-3BF9-2342-98C4-1DECCDE7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2400" dirty="0"/>
              <a:t>Created a new DTIs dataset</a:t>
            </a:r>
          </a:p>
          <a:p>
            <a:r>
              <a:rPr lang="en-GB" sz="2400" dirty="0"/>
              <a:t>Extracted structural embeddings from predicted protein structures</a:t>
            </a:r>
          </a:p>
          <a:p>
            <a:r>
              <a:rPr lang="en-GB" sz="2400" dirty="0"/>
              <a:t>Split models into “Baseline” &amp; “Enhanced”</a:t>
            </a:r>
          </a:p>
          <a:p>
            <a:r>
              <a:rPr lang="en-GB" sz="2400" dirty="0"/>
              <a:t>Baseline models used QSAR descriptors of drugs and protein sequences</a:t>
            </a:r>
          </a:p>
          <a:p>
            <a:r>
              <a:rPr lang="en-GB" sz="2400" dirty="0"/>
              <a:t>Enhanced models used the extracted structural embeddings in addition to the QSAR descriptors</a:t>
            </a:r>
          </a:p>
          <a:p>
            <a:r>
              <a:rPr lang="en-GB" sz="2400" dirty="0"/>
              <a:t>The created embeddings proved to be ineffective but the models could still prove useful</a:t>
            </a:r>
          </a:p>
          <a:p>
            <a:r>
              <a:rPr lang="en-GB" sz="2400" dirty="0"/>
              <a:t>Streamlit web app created to showcase our work</a:t>
            </a:r>
          </a:p>
        </p:txBody>
      </p:sp>
    </p:spTree>
    <p:extLst>
      <p:ext uri="{BB962C8B-B14F-4D97-AF65-F5344CB8AC3E}">
        <p14:creationId xmlns:p14="http://schemas.microsoft.com/office/powerpoint/2010/main" val="399014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9AD4F-D902-EC88-E11E-1AA1C4C8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38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C2B2-4597-9135-4F5D-5CE2F5DD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 dirty="0"/>
              <a:t>Proteins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71FFE-07FA-3242-0FF4-F284C0E2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103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AC53-16CB-14CA-9FA1-B92D33D15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8752" y="2020824"/>
                <a:ext cx="3455097" cy="3959352"/>
              </a:xfrm>
            </p:spPr>
            <p:txBody>
              <a:bodyPr anchor="ctr">
                <a:normAutofit fontScale="77500" lnSpcReduction="20000"/>
              </a:bodyPr>
              <a:lstStyle/>
              <a:p>
                <a:endParaRPr lang="en-GB" sz="1800" dirty="0"/>
              </a:p>
              <a:p>
                <a:endParaRPr lang="en-GB" sz="1800" dirty="0"/>
              </a:p>
              <a:p>
                <a:r>
                  <a:rPr lang="en-GB" sz="2400" dirty="0"/>
                  <a:t>Complex molecules present in all living beings</a:t>
                </a:r>
              </a:p>
              <a:p>
                <a:r>
                  <a:rPr lang="en-GB" sz="2400" dirty="0"/>
                  <a:t>Help with digestion, blood-circulation, muscle movement, etc.</a:t>
                </a:r>
              </a:p>
              <a:p>
                <a:r>
                  <a:rPr lang="en-GB" sz="2400" dirty="0"/>
                  <a:t>Made from a combination of amino acids</a:t>
                </a:r>
              </a:p>
              <a:p>
                <a:r>
                  <a:rPr lang="en-GB" sz="2400" dirty="0"/>
                  <a:t>The interactions between these amino acids make the protein fold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</m:oMath>
                </a14:m>
                <a:r>
                  <a:rPr lang="en-GB" sz="2400" dirty="0"/>
                  <a:t> ways to fold a protein</a:t>
                </a:r>
              </a:p>
              <a:p>
                <a:r>
                  <a:rPr lang="en-GB" sz="2400" dirty="0"/>
                  <a:t>A protein’s 3D structure determines its function</a:t>
                </a:r>
              </a:p>
              <a:p>
                <a:endParaRPr lang="en-GB" sz="1800" dirty="0"/>
              </a:p>
              <a:p>
                <a:endParaRPr lang="en-GB" sz="1800" dirty="0"/>
              </a:p>
              <a:p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AC53-16CB-14CA-9FA1-B92D33D15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8752" y="2020824"/>
                <a:ext cx="3455097" cy="3959352"/>
              </a:xfrm>
              <a:blipFill>
                <a:blip r:embed="rId3"/>
                <a:stretch>
                  <a:fillRect l="-1235" r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50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C1991-C44A-5301-8333-DAB04323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 dirty="0"/>
              <a:t>AlphaFold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592FF-F667-ECAF-9E1E-FD54EEA8B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1" r="7137" b="-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3854-A3DD-8E2C-7627-4FDBAFC5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000" dirty="0"/>
              <a:t>Mapping a protein’s 3D structure using experimental methods is costly, time consuming and relies on extensive trial and error</a:t>
            </a:r>
          </a:p>
          <a:p>
            <a:r>
              <a:rPr lang="en-GB" sz="2000" dirty="0"/>
              <a:t>Highly accurate system that predicts a protein’s 3D structure from just its amino acid sequence</a:t>
            </a:r>
          </a:p>
          <a:p>
            <a:r>
              <a:rPr lang="en-GB" sz="2000" dirty="0"/>
              <a:t>Performance similar to experimental methods</a:t>
            </a:r>
          </a:p>
          <a:p>
            <a:r>
              <a:rPr lang="en-GB" sz="2000" dirty="0"/>
              <a:t>Released predicted protein structures predictions covering almost the entire human proteome (98.5%)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71629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6EF48-571B-3797-1161-014A3FCE8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/>
              <a:t>What are Drug-Target Interactions (DTIs)?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 simple illustration that can be used in a presentation of a drug and a protein bound together">
            <a:extLst>
              <a:ext uri="{FF2B5EF4-FFF2-40B4-BE49-F238E27FC236}">
                <a16:creationId xmlns:a16="http://schemas.microsoft.com/office/drawing/2014/main" id="{6B2E3FC6-D8DA-DBE9-6383-D9087F89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5" r="-1" b="15052"/>
          <a:stretch/>
        </p:blipFill>
        <p:spPr bwMode="auto">
          <a:xfrm>
            <a:off x="429768" y="1721922"/>
            <a:ext cx="6704891" cy="45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A8A3-BF11-0DB8-15E5-60D0232F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GB" sz="2000" dirty="0"/>
              <a:t>Interactions between drugs and proteins</a:t>
            </a:r>
          </a:p>
          <a:p>
            <a:r>
              <a:rPr lang="en-GB" sz="2000" dirty="0"/>
              <a:t>Take the form of a temporary binding </a:t>
            </a:r>
          </a:p>
          <a:p>
            <a:r>
              <a:rPr lang="en-GB" sz="2000" dirty="0"/>
              <a:t>Can be thought of as two puzzle pieces interlocked together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5861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BCFAD-EEC8-8D19-5DA2-EA919041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/>
              <a:t>Why are they important?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6681-0B96-4D42-FA0F-BE29BD39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Play a crucial role in drug discovery and pharmacology</a:t>
            </a:r>
          </a:p>
          <a:p>
            <a:r>
              <a:rPr lang="en-GB" sz="2000" dirty="0"/>
              <a:t>Drug designers use this process to target diseases and tumours</a:t>
            </a:r>
          </a:p>
          <a:p>
            <a:r>
              <a:rPr lang="en-GB" sz="2000" dirty="0"/>
              <a:t>Unexpected DTIs can cause severe side-effects</a:t>
            </a:r>
          </a:p>
        </p:txBody>
      </p:sp>
    </p:spTree>
    <p:extLst>
      <p:ext uri="{BB962C8B-B14F-4D97-AF65-F5344CB8AC3E}">
        <p14:creationId xmlns:p14="http://schemas.microsoft.com/office/powerpoint/2010/main" val="2615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9CACF-835A-CFA6-4448-F34CF112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/>
              <a:t>Why do we need predictive models?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37C0-15C5-F3DB-68CB-2D650925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Experimental determination of DTIs is costly and time-consuming</a:t>
            </a:r>
          </a:p>
          <a:p>
            <a:r>
              <a:rPr lang="en-GB" sz="2000" dirty="0"/>
              <a:t>High-throughput predictive models can test thousands of drug-protein pairs cheaply and efficiently</a:t>
            </a:r>
          </a:p>
          <a:p>
            <a:r>
              <a:rPr lang="en-GB" sz="2000" dirty="0"/>
              <a:t>Models could also lead to a better allocation of resources for those pairs that are worth looking into further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007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EB186-CCB4-B7C0-5CC9-BFF58356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 dirty="0"/>
              <a:t>Past Studies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4A99-3B15-91AC-E10E-F4896F81F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Jiang et al. used two different graphs, one created from a drug’s SMILE notation and another created from a protein’s contact map that were then fed into two GNNs to obtain their representations. These representations were then concatenated and used to make DTI predictions.</a:t>
            </a:r>
          </a:p>
          <a:p>
            <a:r>
              <a:rPr lang="en-GB" sz="2000" dirty="0"/>
              <a:t>Gligorijevic et al. used a task-agnostic language model to extract features from protein sequences and again protein contact maps to create a protein graphs. These were then fed into a GCN and used to make predictions about molecular functions.</a:t>
            </a:r>
          </a:p>
        </p:txBody>
      </p:sp>
    </p:spTree>
    <p:extLst>
      <p:ext uri="{BB962C8B-B14F-4D97-AF65-F5344CB8AC3E}">
        <p14:creationId xmlns:p14="http://schemas.microsoft.com/office/powerpoint/2010/main" val="362155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9621-A484-3A5F-DE56-E88DD432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sz="3600" dirty="0"/>
              <a:t>Contact Maps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Protein contact map - Wikipedia">
            <a:extLst>
              <a:ext uri="{FF2B5EF4-FFF2-40B4-BE49-F238E27FC236}">
                <a16:creationId xmlns:a16="http://schemas.microsoft.com/office/drawing/2014/main" id="{34C6C854-A3AD-D5F3-96C8-3D7C095D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2476" y="1719072"/>
            <a:ext cx="4517136" cy="45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4138-45D3-9F51-3B22-3701415E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1719072"/>
            <a:ext cx="3455097" cy="4439132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000" dirty="0"/>
              <a:t>2D representation, usually a matrix, of a protein's 3D structure </a:t>
            </a:r>
          </a:p>
          <a:p>
            <a:r>
              <a:rPr lang="en-GB" sz="2000" dirty="0"/>
              <a:t>Can be passed directly to a GNN as an adjacency matrix</a:t>
            </a:r>
          </a:p>
          <a:p>
            <a:r>
              <a:rPr lang="en-GB" sz="2000" dirty="0"/>
              <a:t>More formally, the contact map of a protein sequence indicates whether corresponding residue pairs are in contact or not, i.e. have a Euclidean distance less than a set threshold, usually 6, 8 or 10  Angstroms</a:t>
            </a:r>
          </a:p>
          <a:p>
            <a:r>
              <a:rPr lang="en-GB" sz="2000" dirty="0"/>
              <a:t>Angstroms are a unit of measurements for the                                distance between atoms.</a:t>
            </a:r>
          </a:p>
        </p:txBody>
      </p:sp>
    </p:spTree>
    <p:extLst>
      <p:ext uri="{BB962C8B-B14F-4D97-AF65-F5344CB8AC3E}">
        <p14:creationId xmlns:p14="http://schemas.microsoft.com/office/powerpoint/2010/main" val="286443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88D6-BDBA-DA33-6A6E-2CC4E06E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GB" sz="4000"/>
              <a:t>Objectives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676F-3BF9-2342-98C4-1DECCDE7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endParaRPr lang="en-GB" sz="2000" dirty="0"/>
          </a:p>
          <a:p>
            <a:r>
              <a:rPr lang="en-GB" sz="2000" dirty="0"/>
              <a:t>Gather a new DTIs dataset</a:t>
            </a:r>
          </a:p>
          <a:p>
            <a:r>
              <a:rPr lang="en-GB" sz="2000" dirty="0"/>
              <a:t>Extract protein structural embedding using AlphaFold’s predictions</a:t>
            </a:r>
          </a:p>
          <a:p>
            <a:r>
              <a:rPr lang="en-GB" sz="2000" dirty="0"/>
              <a:t>Train models using the QSAR descriptors of drugs and proteins in addition to the structural embedding to predict whether they bind together</a:t>
            </a:r>
          </a:p>
          <a:p>
            <a:r>
              <a:rPr lang="en-GB" sz="2000" dirty="0"/>
              <a:t>Evaluate the models’ performance</a:t>
            </a:r>
          </a:p>
          <a:p>
            <a:r>
              <a:rPr lang="en-GB" sz="2000" dirty="0"/>
              <a:t>Build rudimentary system using the trained models</a:t>
            </a:r>
          </a:p>
        </p:txBody>
      </p:sp>
    </p:spTree>
    <p:extLst>
      <p:ext uri="{BB962C8B-B14F-4D97-AF65-F5344CB8AC3E}">
        <p14:creationId xmlns:p14="http://schemas.microsoft.com/office/powerpoint/2010/main" val="12991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3813</TotalTime>
  <Words>633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Linking QSAR-Based Drug-Target prediction with AlphaFold</vt:lpstr>
      <vt:lpstr>Proteins</vt:lpstr>
      <vt:lpstr>AlphaFold</vt:lpstr>
      <vt:lpstr>What are Drug-Target Interactions (DTIs)?</vt:lpstr>
      <vt:lpstr>Why are they important?</vt:lpstr>
      <vt:lpstr>Why do we need predictive models?</vt:lpstr>
      <vt:lpstr>Past Studies </vt:lpstr>
      <vt:lpstr>Contact Maps</vt:lpstr>
      <vt:lpstr>Objectives</vt:lpstr>
      <vt:lpstr>Structural Embeddings  Methodology</vt:lpstr>
      <vt:lpstr>Structural Embeddings  Model</vt:lpstr>
      <vt:lpstr>DTIs Methodology</vt:lpstr>
      <vt:lpstr>DTIs Model Training</vt:lpstr>
      <vt:lpstr>Classification Models</vt:lpstr>
      <vt:lpstr>Regression Models</vt:lpstr>
      <vt:lpstr>Streamlit App</vt:lpstr>
      <vt:lpstr>Future Work</vt:lpstr>
      <vt:lpstr>Recap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Linking QSAR-Based Drug-Target prediction with AlphaFold</dc:title>
  <dc:creator>George</dc:creator>
  <cp:lastModifiedBy>George</cp:lastModifiedBy>
  <cp:revision>24</cp:revision>
  <dcterms:created xsi:type="dcterms:W3CDTF">2023-03-22T08:58:35Z</dcterms:created>
  <dcterms:modified xsi:type="dcterms:W3CDTF">2023-04-12T09:22:23Z</dcterms:modified>
</cp:coreProperties>
</file>